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notesMasterIdLst>
    <p:notesMasterId r:id="rId5"/>
  </p:notes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7364"/>
    <p:restoredTop sz="96327"/>
  </p:normalViewPr>
  <p:slideViewPr>
    <p:cSldViewPr snapToGrid="0">
      <p:cViewPr>
        <p:scale>
          <a:sx n="120" d="100"/>
          <a:sy n="120" d="100"/>
        </p:scale>
        <p:origin x="160" y="-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jpe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D50C968-F719-5B45-BEA5-2B53EE16D769}" type="datetimeFigureOut">
              <a:rPr lang="fr-FR" smtClean="0"/>
              <a:t>16/01/2025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4A09F4-552D-094F-91AA-1EF514870269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95355361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e de tit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446534" y="3085765"/>
            <a:ext cx="11262866" cy="330480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81191" y="1020431"/>
            <a:ext cx="10993549" cy="1475013"/>
          </a:xfrm>
          <a:effectLst/>
        </p:spPr>
        <p:txBody>
          <a:bodyPr anchor="b">
            <a:normAutofit/>
          </a:bodyPr>
          <a:lstStyle>
            <a:lvl1pPr>
              <a:defRPr sz="360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581194" y="2495445"/>
            <a:ext cx="10993546" cy="590321"/>
          </a:xfrm>
        </p:spPr>
        <p:txBody>
          <a:bodyPr anchor="t">
            <a:normAutofit/>
          </a:bodyPr>
          <a:lstStyle>
            <a:lvl1pPr marL="0" indent="0" algn="l">
              <a:buNone/>
              <a:defRPr sz="1600" cap="all">
                <a:solidFill>
                  <a:schemeClr val="accent2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605951" y="5956137"/>
            <a:ext cx="284480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67B1DA09-62CA-094E-B3E5-857AB31D4FE1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81192" y="5951811"/>
            <a:ext cx="691721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16440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9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>
            <a:lvl1pPr algn="l">
              <a:defRPr/>
            </a:lvl1pPr>
            <a:lvl2pPr algn="l">
              <a:defRPr/>
            </a:lvl2pPr>
            <a:lvl3pPr algn="l">
              <a:defRPr/>
            </a:lvl3pPr>
            <a:lvl4pPr algn="l">
              <a:defRPr/>
            </a:lvl4pPr>
            <a:lvl5pPr algn="l">
              <a:defRPr/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01381C-29B5-A246-880C-61646384CC64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8839201" y="599725"/>
            <a:ext cx="2906817" cy="5816950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1" y="675726"/>
            <a:ext cx="2004164" cy="5183073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774923" y="675726"/>
            <a:ext cx="7896279" cy="5183073"/>
          </a:xfrm>
        </p:spPr>
        <p:txBody>
          <a:bodyPr vert="eaVert" anchor="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993673" y="5956137"/>
            <a:ext cx="1328141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EDB256C7-77C7-884A-B916-E60C2DA080F0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774923" y="5951811"/>
            <a:ext cx="7896279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446615" y="5956137"/>
            <a:ext cx="1164195" cy="365125"/>
          </a:xfrm>
        </p:spPr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286" y="614407"/>
            <a:ext cx="11309338" cy="118929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702156"/>
            <a:ext cx="11029616" cy="1013800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1192" y="2180496"/>
            <a:ext cx="11029615" cy="3678303"/>
          </a:xfrm>
        </p:spPr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D6CC94-AEC3-1344-9D6E-333905973548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558300" y="5956137"/>
            <a:ext cx="1052508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Titre de se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7817" y="5141974"/>
            <a:ext cx="11290860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3043910"/>
            <a:ext cx="11029615" cy="1497507"/>
          </a:xfrm>
        </p:spPr>
        <p:txBody>
          <a:bodyPr anchor="b">
            <a:normAutofit/>
          </a:bodyPr>
          <a:lstStyle>
            <a:lvl1pPr algn="l">
              <a:defRPr sz="3600" b="0" cap="all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4541417"/>
            <a:ext cx="11029615" cy="600556"/>
          </a:xfrm>
        </p:spPr>
        <p:txBody>
          <a:bodyPr anchor="t">
            <a:normAutofit/>
          </a:bodyPr>
          <a:lstStyle>
            <a:lvl1pPr marL="0" indent="0" algn="l">
              <a:buNone/>
              <a:defRPr sz="1800" cap="all">
                <a:solidFill>
                  <a:schemeClr val="accent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0339D69E-DF12-0C49-967A-8FFAE24D21BC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81193" y="2228003"/>
            <a:ext cx="5422390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8417" y="2228003"/>
            <a:ext cx="5422392" cy="3633047"/>
          </a:xfrm>
        </p:spPr>
        <p:txBody>
          <a:bodyPr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8058EA-EB05-104D-91A0-6A8E25AADCBD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>
            <a:spLocks noChangeAspect="1"/>
          </p:cNvSpPr>
          <p:nvPr/>
        </p:nvSpPr>
        <p:spPr>
          <a:xfrm>
            <a:off x="445982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581193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87219" y="2250892"/>
            <a:ext cx="5087075" cy="536005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1194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3735" y="2250892"/>
            <a:ext cx="5087073" cy="553373"/>
          </a:xfrm>
        </p:spPr>
        <p:txBody>
          <a:bodyPr anchor="b">
            <a:noAutofit/>
          </a:bodyPr>
          <a:lstStyle>
            <a:lvl1pPr marL="0" indent="0">
              <a:buNone/>
              <a:defRPr sz="2200" b="0">
                <a:solidFill>
                  <a:schemeClr val="accent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709" y="2926052"/>
            <a:ext cx="5393100" cy="2934999"/>
          </a:xfrm>
        </p:spPr>
        <p:txBody>
          <a:bodyPr anchor="t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93C04A-659A-844E-951A-CF2C2452DA62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>
            <a:spLocks noChangeAspect="1"/>
          </p:cNvSpPr>
          <p:nvPr/>
        </p:nvSpPr>
        <p:spPr>
          <a:xfrm>
            <a:off x="440683" y="606554"/>
            <a:ext cx="11300036" cy="125882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8" name="Title 1"/>
          <p:cNvSpPr>
            <a:spLocks noGrp="1"/>
          </p:cNvSpPr>
          <p:nvPr>
            <p:ph type="title"/>
          </p:nvPr>
        </p:nvSpPr>
        <p:spPr>
          <a:xfrm>
            <a:off x="575894" y="729658"/>
            <a:ext cx="11029616" cy="988332"/>
          </a:xfrm>
        </p:spPr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C0F40F4-31AE-6643-98E1-0CBFBCA958BD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E63FFC8-B56D-2A4C-B4E6-DBB17B3D4107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/>
          <p:cNvSpPr>
            <a:spLocks noChangeAspect="1"/>
          </p:cNvSpPr>
          <p:nvPr/>
        </p:nvSpPr>
        <p:spPr>
          <a:xfrm>
            <a:off x="447817" y="5141973"/>
            <a:ext cx="11298200" cy="1274702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2" y="5262296"/>
            <a:ext cx="4909445" cy="689514"/>
          </a:xfrm>
        </p:spPr>
        <p:txBody>
          <a:bodyPr anchor="ctr"/>
          <a:lstStyle>
            <a:lvl1pPr algn="l">
              <a:defRPr sz="2000" b="0"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47816" y="601200"/>
            <a:ext cx="11292840" cy="4204800"/>
          </a:xfrm>
        </p:spPr>
        <p:txBody>
          <a:bodyPr anchor="ctr">
            <a:normAutofit/>
          </a:bodyPr>
          <a:lstStyle>
            <a:lvl1pPr>
              <a:defRPr sz="2000">
                <a:solidFill>
                  <a:schemeClr val="tx2"/>
                </a:solidFill>
              </a:defRPr>
            </a:lvl1pPr>
            <a:lvl2pPr>
              <a:defRPr sz="1800">
                <a:solidFill>
                  <a:schemeClr val="tx2"/>
                </a:solidFill>
              </a:defRPr>
            </a:lvl2pPr>
            <a:lvl3pPr>
              <a:defRPr sz="1600">
                <a:solidFill>
                  <a:schemeClr val="tx2"/>
                </a:solidFill>
              </a:defRPr>
            </a:lvl3pPr>
            <a:lvl4pPr>
              <a:defRPr sz="1400">
                <a:solidFill>
                  <a:schemeClr val="tx2"/>
                </a:solidFill>
              </a:defRPr>
            </a:lvl4pPr>
            <a:lvl5pPr>
              <a:defRPr sz="1400">
                <a:solidFill>
                  <a:schemeClr val="tx2"/>
                </a:solidFill>
              </a:defRPr>
            </a:lvl5pPr>
            <a:lvl6pPr>
              <a:defRPr sz="1400">
                <a:solidFill>
                  <a:schemeClr val="tx2"/>
                </a:solidFill>
              </a:defRPr>
            </a:lvl6pPr>
            <a:lvl7pPr>
              <a:defRPr sz="1400">
                <a:solidFill>
                  <a:schemeClr val="tx2"/>
                </a:solidFill>
              </a:defRPr>
            </a:lvl7pPr>
            <a:lvl8pPr>
              <a:defRPr sz="1400">
                <a:solidFill>
                  <a:schemeClr val="tx2"/>
                </a:solidFill>
              </a:defRPr>
            </a:lvl8pPr>
            <a:lvl9pPr>
              <a:defRPr sz="1400">
                <a:solidFill>
                  <a:schemeClr val="tx2"/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740823" y="5262296"/>
            <a:ext cx="5869987" cy="689515"/>
          </a:xfrm>
        </p:spPr>
        <p:txBody>
          <a:bodyPr anchor="ctr">
            <a:normAutofit/>
          </a:bodyPr>
          <a:lstStyle>
            <a:lvl1pPr marL="0" indent="0" algn="r">
              <a:buNone/>
              <a:defRPr sz="1100">
                <a:solidFill>
                  <a:schemeClr val="bg1"/>
                </a:solidFill>
              </a:defRPr>
            </a:lvl1pPr>
            <a:lvl2pPr marL="457200" indent="0">
              <a:buNone/>
              <a:defRPr sz="11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C7AF570D-D4A1-2640-9332-5F5237F754BE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accent1">
                    <a:lumMod val="75000"/>
                    <a:lumOff val="2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81193" y="4693389"/>
            <a:ext cx="11029616" cy="566738"/>
          </a:xfrm>
        </p:spPr>
        <p:txBody>
          <a:bodyPr anchor="b">
            <a:normAutofit/>
          </a:bodyPr>
          <a:lstStyle>
            <a:lvl1pPr algn="l">
              <a:defRPr sz="2400" b="0">
                <a:solidFill>
                  <a:schemeClr val="accent1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447817" y="599725"/>
            <a:ext cx="11290859" cy="3557252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81192" y="5260127"/>
            <a:ext cx="11029617" cy="598671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DE98F2B-4B6D-104B-84EA-59DA862C6392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81192" y="705124"/>
            <a:ext cx="11029616" cy="1189554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81192" y="2336003"/>
            <a:ext cx="11029616" cy="352279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05951" y="5956137"/>
            <a:ext cx="28447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C176463E-6844-7843-B9B8-34D2E8E84AD3}" type="datetime1">
              <a:rPr lang="fr-FR" smtClean="0"/>
              <a:t>16/01/2025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581192" y="5951811"/>
            <a:ext cx="69172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cap="all">
                <a:solidFill>
                  <a:schemeClr val="accent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58300" y="5956137"/>
            <a:ext cx="105251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2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‹N°›</a:t>
            </a:fld>
            <a:endParaRPr lang="en-US" dirty="0"/>
          </a:p>
        </p:txBody>
      </p:sp>
      <p:sp>
        <p:nvSpPr>
          <p:cNvPr id="9" name="Rectangle 8"/>
          <p:cNvSpPr/>
          <p:nvPr/>
        </p:nvSpPr>
        <p:spPr>
          <a:xfrm>
            <a:off x="446534" y="457200"/>
            <a:ext cx="3703320" cy="94997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0" name="Rectangle 9"/>
          <p:cNvSpPr/>
          <p:nvPr/>
        </p:nvSpPr>
        <p:spPr>
          <a:xfrm>
            <a:off x="8042147" y="453643"/>
            <a:ext cx="3703320" cy="98554"/>
          </a:xfrm>
          <a:prstGeom prst="rect">
            <a:avLst/>
          </a:prstGeom>
          <a:solidFill>
            <a:schemeClr val="accent4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1" name="Rectangle 10"/>
          <p:cNvSpPr/>
          <p:nvPr/>
        </p:nvSpPr>
        <p:spPr>
          <a:xfrm>
            <a:off x="4241830" y="457200"/>
            <a:ext cx="3703320" cy="91440"/>
          </a:xfrm>
          <a:prstGeom prst="rect">
            <a:avLst/>
          </a:prstGeom>
          <a:solidFill>
            <a:schemeClr val="accent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l" defTabSz="457200" rtl="0" eaLnBrk="1" latinLnBrk="0" hangingPunct="1">
        <a:spcBef>
          <a:spcPct val="0"/>
        </a:spcBef>
        <a:buNone/>
        <a:defRPr sz="2800" b="0" kern="1200" cap="all">
          <a:solidFill>
            <a:schemeClr val="bg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06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800" kern="1200">
          <a:solidFill>
            <a:schemeClr val="tx2"/>
          </a:solidFill>
          <a:latin typeface="+mn-lt"/>
          <a:ea typeface="+mn-ea"/>
          <a:cs typeface="+mn-cs"/>
        </a:defRPr>
      </a:lvl1pPr>
      <a:lvl2pPr marL="630000" indent="-306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600" kern="1200">
          <a:solidFill>
            <a:schemeClr val="tx2"/>
          </a:solidFill>
          <a:latin typeface="+mn-lt"/>
          <a:ea typeface="+mn-ea"/>
          <a:cs typeface="+mn-cs"/>
        </a:defRPr>
      </a:lvl2pPr>
      <a:lvl3pPr marL="90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400" kern="1200">
          <a:solidFill>
            <a:schemeClr val="tx2"/>
          </a:solidFill>
          <a:latin typeface="+mn-lt"/>
          <a:ea typeface="+mn-ea"/>
          <a:cs typeface="+mn-cs"/>
        </a:defRPr>
      </a:lvl3pPr>
      <a:lvl4pPr marL="124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4pPr>
      <a:lvl5pPr marL="1602000" indent="-2340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5pPr>
      <a:lvl6pPr marL="19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6pPr>
      <a:lvl7pPr marL="2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7pPr>
      <a:lvl8pPr marL="25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8pPr>
      <a:lvl9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2"/>
        </a:buClr>
        <a:buSzPct val="92000"/>
        <a:buFont typeface="Wingdings 2" panose="05020102010507070707" pitchFamily="18" charset="2"/>
        <a:buChar char=""/>
        <a:defRPr sz="12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FF21C236-EA66-2233-8928-C99D74AF318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 anchor="t"/>
          <a:lstStyle/>
          <a:p>
            <a:r>
              <a:rPr lang="fr-FR" dirty="0"/>
              <a:t>Oral portefolio</a:t>
            </a:r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AA1E0F5B-B343-2CCA-3879-B794C639A5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anchor="b"/>
          <a:lstStyle/>
          <a:p>
            <a:pPr algn="r"/>
            <a:r>
              <a:rPr lang="fr-FR" dirty="0" err="1"/>
              <a:t>Matéis</a:t>
            </a:r>
            <a:r>
              <a:rPr lang="fr-FR" dirty="0"/>
              <a:t> R.</a:t>
            </a:r>
          </a:p>
        </p:txBody>
      </p:sp>
      <p:sp>
        <p:nvSpPr>
          <p:cNvPr id="4" name="Espace réservé du numéro de diapositive 3">
            <a:extLst>
              <a:ext uri="{FF2B5EF4-FFF2-40B4-BE49-F238E27FC236}">
                <a16:creationId xmlns:a16="http://schemas.microsoft.com/office/drawing/2014/main" id="{5623F2C0-C805-A2E2-255A-DB80193B3B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>
                <a:solidFill>
                  <a:schemeClr val="bg1"/>
                </a:solidFill>
              </a:rPr>
              <a:pPr/>
              <a:t>1</a:t>
            </a:fld>
            <a:endParaRPr lang="en-US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265608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483AFD-7633-D427-F04C-F569117DC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Concevoir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Réaliser un prototype pour des solutions techniques matériel et/ou logiciel</a:t>
            </a:r>
            <a:endParaRPr lang="fr-FR" dirty="0"/>
          </a:p>
        </p:txBody>
      </p:sp>
      <p:graphicFrame>
        <p:nvGraphicFramePr>
          <p:cNvPr id="4" name="Espace réservé du contenu 3">
            <a:extLst>
              <a:ext uri="{FF2B5EF4-FFF2-40B4-BE49-F238E27FC236}">
                <a16:creationId xmlns:a16="http://schemas.microsoft.com/office/drawing/2014/main" id="{37085C2E-7586-A202-48A7-036E87E872F0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569603"/>
              </p:ext>
            </p:extLst>
          </p:nvPr>
        </p:nvGraphicFramePr>
        <p:xfrm>
          <a:off x="4680656" y="2286000"/>
          <a:ext cx="2626077" cy="365760"/>
        </p:xfrm>
        <a:graphic>
          <a:graphicData uri="http://schemas.openxmlformats.org/drawingml/2006/table">
            <a:tbl>
              <a:tblPr/>
              <a:tblGrid>
                <a:gridCol w="2626077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Schéma fonctionnel tiré du cahier des charges.</a:t>
                      </a: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6" name="Image 5">
            <a:extLst>
              <a:ext uri="{FF2B5EF4-FFF2-40B4-BE49-F238E27FC236}">
                <a16:creationId xmlns:a16="http://schemas.microsoft.com/office/drawing/2014/main" id="{FBEA19F1-A5A0-8828-9AF8-BBF6B43C674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656" y="2286000"/>
            <a:ext cx="4191000" cy="2286000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FC6289C-5D30-C486-1202-52C82E8FED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99674" y="4741287"/>
            <a:ext cx="5210274" cy="2015653"/>
          </a:xfrm>
          <a:prstGeom prst="rect">
            <a:avLst/>
          </a:prstGeom>
        </p:spPr>
      </p:pic>
      <p:graphicFrame>
        <p:nvGraphicFramePr>
          <p:cNvPr id="11" name="Espace réservé du contenu 3">
            <a:extLst>
              <a:ext uri="{FF2B5EF4-FFF2-40B4-BE49-F238E27FC236}">
                <a16:creationId xmlns:a16="http://schemas.microsoft.com/office/drawing/2014/main" id="{EFA8294F-D0BE-687C-67D8-DB07859F48F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1227011"/>
              </p:ext>
            </p:extLst>
          </p:nvPr>
        </p:nvGraphicFramePr>
        <p:xfrm>
          <a:off x="8814026" y="4476307"/>
          <a:ext cx="2626077" cy="365760"/>
        </p:xfrm>
        <a:graphic>
          <a:graphicData uri="http://schemas.openxmlformats.org/drawingml/2006/table">
            <a:tbl>
              <a:tblPr/>
              <a:tblGrid>
                <a:gridCol w="2626077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Extrait du rapport sur le projet, page de conclusion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graphicFrame>
        <p:nvGraphicFramePr>
          <p:cNvPr id="12" name="Espace réservé du contenu 3">
            <a:extLst>
              <a:ext uri="{FF2B5EF4-FFF2-40B4-BE49-F238E27FC236}">
                <a16:creationId xmlns:a16="http://schemas.microsoft.com/office/drawing/2014/main" id="{43BDE5C8-071C-51F4-7583-11FF5B212E1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3636749"/>
              </p:ext>
            </p:extLst>
          </p:nvPr>
        </p:nvGraphicFramePr>
        <p:xfrm>
          <a:off x="8144225" y="6391180"/>
          <a:ext cx="2626077" cy="365760"/>
        </p:xfrm>
        <a:graphic>
          <a:graphicData uri="http://schemas.openxmlformats.org/drawingml/2006/table">
            <a:tbl>
              <a:tblPr/>
              <a:tblGrid>
                <a:gridCol w="2626077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27378">
                <a:tc>
                  <a:txBody>
                    <a:bodyPr/>
                    <a:lstStyle/>
                    <a:p>
                      <a:pPr algn="l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3. Schéma </a:t>
                      </a:r>
                      <a:r>
                        <a:rPr lang="fr-FR" sz="1200" b="1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Quartus®</a:t>
                      </a:r>
                      <a:r>
                        <a:rPr lang="fr-FR" sz="1200" b="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 du séquenceur de l’application.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14" name="Image 13">
            <a:extLst>
              <a:ext uri="{FF2B5EF4-FFF2-40B4-BE49-F238E27FC236}">
                <a16:creationId xmlns:a16="http://schemas.microsoft.com/office/drawing/2014/main" id="{8D1EAD2D-ADD0-4403-CB8A-3D9FCE39126D}"/>
              </a:ext>
            </a:extLst>
          </p:cNvPr>
          <p:cNvPicPr>
            <a:picLocks/>
          </p:cNvPicPr>
          <p:nvPr/>
        </p:nvPicPr>
        <p:blipFill>
          <a:blip r:embed="rId4"/>
          <a:srcRect l="2770" t="4121" r="2823" b="34639"/>
          <a:stretch/>
        </p:blipFill>
        <p:spPr>
          <a:xfrm>
            <a:off x="7421526" y="2062716"/>
            <a:ext cx="4071476" cy="2402958"/>
          </a:xfrm>
          <a:prstGeom prst="rect">
            <a:avLst/>
          </a:prstGeom>
        </p:spPr>
      </p:pic>
      <p:sp>
        <p:nvSpPr>
          <p:cNvPr id="15" name="Espace réservé du numéro de diapositive 14">
            <a:extLst>
              <a:ext uri="{FF2B5EF4-FFF2-40B4-BE49-F238E27FC236}">
                <a16:creationId xmlns:a16="http://schemas.microsoft.com/office/drawing/2014/main" id="{16EF5565-5A56-750C-7287-3540BC38E0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5702876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D9483AFD-7633-D427-F04C-F569117DC2E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t">
            <a:normAutofit fontScale="90000"/>
          </a:bodyPr>
          <a:lstStyle/>
          <a:p>
            <a:r>
              <a:rPr lang="fr-FR" dirty="0"/>
              <a:t>Compétence Vérifier</a:t>
            </a:r>
            <a:br>
              <a:rPr lang="fr-FR" dirty="0"/>
            </a:br>
            <a:br>
              <a:rPr lang="fr-FR" dirty="0"/>
            </a:br>
            <a:r>
              <a:rPr lang="fr-FR" sz="1600" dirty="0">
                <a:effectLst/>
                <a:latin typeface="Helvetica" pitchFamily="2" charset="0"/>
              </a:rPr>
              <a:t>Identifier un disfonctionnement</a:t>
            </a:r>
            <a:endParaRPr lang="fr-FR" dirty="0"/>
          </a:p>
        </p:txBody>
      </p:sp>
      <p:pic>
        <p:nvPicPr>
          <p:cNvPr id="11" name="Image 10">
            <a:extLst>
              <a:ext uri="{FF2B5EF4-FFF2-40B4-BE49-F238E27FC236}">
                <a16:creationId xmlns:a16="http://schemas.microsoft.com/office/drawing/2014/main" id="{7703C14C-6F49-2FEA-D78F-6FAF6E2B6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rot="5400000">
            <a:off x="20125" y="2528390"/>
            <a:ext cx="3602346" cy="2701760"/>
          </a:xfrm>
          <a:prstGeom prst="rect">
            <a:avLst/>
          </a:prstGeom>
        </p:spPr>
      </p:pic>
      <p:graphicFrame>
        <p:nvGraphicFramePr>
          <p:cNvPr id="15" name="Espace réservé du contenu 3">
            <a:extLst>
              <a:ext uri="{FF2B5EF4-FFF2-40B4-BE49-F238E27FC236}">
                <a16:creationId xmlns:a16="http://schemas.microsoft.com/office/drawing/2014/main" id="{7140E887-C704-772E-E7D7-DAE9ED92CF1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75555975"/>
              </p:ext>
            </p:extLst>
          </p:nvPr>
        </p:nvGraphicFramePr>
        <p:xfrm>
          <a:off x="470417" y="5748302"/>
          <a:ext cx="3933992" cy="316089"/>
        </p:xfrm>
        <a:graphic>
          <a:graphicData uri="http://schemas.openxmlformats.org/drawingml/2006/table">
            <a:tbl>
              <a:tblPr/>
              <a:tblGrid>
                <a:gridCol w="3933992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16089">
                <a:tc>
                  <a:txBody>
                    <a:bodyPr/>
                    <a:lstStyle/>
                    <a:p>
                      <a:pPr algn="l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1. TP NRJ – Installation domestique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pic>
        <p:nvPicPr>
          <p:cNvPr id="19" name="Image 18">
            <a:extLst>
              <a:ext uri="{FF2B5EF4-FFF2-40B4-BE49-F238E27FC236}">
                <a16:creationId xmlns:a16="http://schemas.microsoft.com/office/drawing/2014/main" id="{9CCEDE00-4BCA-14CC-E016-702D4E150A6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84344" y="1985947"/>
            <a:ext cx="6237239" cy="3737520"/>
          </a:xfrm>
          <a:prstGeom prst="rect">
            <a:avLst/>
          </a:prstGeom>
        </p:spPr>
      </p:pic>
      <p:graphicFrame>
        <p:nvGraphicFramePr>
          <p:cNvPr id="20" name="Espace réservé du contenu 3">
            <a:extLst>
              <a:ext uri="{FF2B5EF4-FFF2-40B4-BE49-F238E27FC236}">
                <a16:creationId xmlns:a16="http://schemas.microsoft.com/office/drawing/2014/main" id="{5178AD79-BDFC-D2BF-4E91-FAD1F4263F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7407886"/>
              </p:ext>
            </p:extLst>
          </p:nvPr>
        </p:nvGraphicFramePr>
        <p:xfrm>
          <a:off x="7527961" y="5540587"/>
          <a:ext cx="3933992" cy="365760"/>
        </p:xfrm>
        <a:graphic>
          <a:graphicData uri="http://schemas.openxmlformats.org/drawingml/2006/table">
            <a:tbl>
              <a:tblPr/>
              <a:tblGrid>
                <a:gridCol w="3933992">
                  <a:extLst>
                    <a:ext uri="{9D8B030D-6E8A-4147-A177-3AD203B41FA5}">
                      <a16:colId xmlns:a16="http://schemas.microsoft.com/office/drawing/2014/main" val="2066799555"/>
                    </a:ext>
                  </a:extLst>
                </a:gridCol>
              </a:tblGrid>
              <a:tr h="316089">
                <a:tc>
                  <a:txBody>
                    <a:bodyPr/>
                    <a:lstStyle/>
                    <a:p>
                      <a:pPr algn="r"/>
                      <a:r>
                        <a:rPr lang="fr-FR" sz="1200" dirty="0">
                          <a:solidFill>
                            <a:schemeClr val="tx1">
                              <a:lumMod val="50000"/>
                              <a:lumOff val="50000"/>
                            </a:schemeClr>
                          </a:solidFill>
                          <a:effectLst/>
                          <a:latin typeface="Helvetica" pitchFamily="2" charset="0"/>
                        </a:rPr>
                        <a:t>Figure 2. Schéma d’une carte électronique d’un amplificateur audio</a:t>
                      </a:r>
                      <a:endParaRPr lang="fr-FR" sz="1200" b="1" dirty="0">
                        <a:solidFill>
                          <a:schemeClr val="tx1">
                            <a:lumMod val="50000"/>
                            <a:lumOff val="50000"/>
                          </a:schemeClr>
                        </a:solidFill>
                        <a:effectLst/>
                        <a:latin typeface="Helvetica" pitchFamily="2" charset="0"/>
                      </a:endParaRPr>
                    </a:p>
                  </a:txBody>
                  <a:tcPr marL="0" marR="0" marT="0" marB="0">
                    <a:lnL>
                      <a:noFill/>
                    </a:lnL>
                    <a:lnR>
                      <a:noFill/>
                    </a:lnR>
                    <a:lnT>
                      <a:noFill/>
                    </a:lnT>
                    <a:lnB>
                      <a:noFill/>
                    </a:lnB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353068159"/>
                  </a:ext>
                </a:extLst>
              </a:tr>
            </a:tbl>
          </a:graphicData>
        </a:graphic>
      </p:graphicFrame>
      <p:sp>
        <p:nvSpPr>
          <p:cNvPr id="21" name="Espace réservé du numéro de diapositive 20">
            <a:extLst>
              <a:ext uri="{FF2B5EF4-FFF2-40B4-BE49-F238E27FC236}">
                <a16:creationId xmlns:a16="http://schemas.microsoft.com/office/drawing/2014/main" id="{9891E218-B776-211D-2A68-F6704E2F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3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25402976"/>
      </p:ext>
    </p:extLst>
  </p:cSld>
  <p:clrMapOvr>
    <a:masterClrMapping/>
  </p:clrMapOvr>
</p:sld>
</file>

<file path=ppt/theme/theme1.xml><?xml version="1.0" encoding="utf-8"?>
<a:theme xmlns:a="http://schemas.openxmlformats.org/drawingml/2006/main" name="Dividende">
  <a:themeElements>
    <a:clrScheme name="Dividend">
      <a:dk1>
        <a:sysClr val="windowText" lastClr="000000"/>
      </a:dk1>
      <a:lt1>
        <a:sysClr val="window" lastClr="FFFFFF"/>
      </a:lt1>
      <a:dk2>
        <a:srgbClr val="3D3D3D"/>
      </a:dk2>
      <a:lt2>
        <a:srgbClr val="EBEBEB"/>
      </a:lt2>
      <a:accent1>
        <a:srgbClr val="4D1434"/>
      </a:accent1>
      <a:accent2>
        <a:srgbClr val="903163"/>
      </a:accent2>
      <a:accent3>
        <a:srgbClr val="B2324B"/>
      </a:accent3>
      <a:accent4>
        <a:srgbClr val="969FA7"/>
      </a:accent4>
      <a:accent5>
        <a:srgbClr val="66B1CE"/>
      </a:accent5>
      <a:accent6>
        <a:srgbClr val="40619D"/>
      </a:accent6>
      <a:hlink>
        <a:srgbClr val="828282"/>
      </a:hlink>
      <a:folHlink>
        <a:srgbClr val="A5A5A5"/>
      </a:folHlink>
    </a:clrScheme>
    <a:fontScheme name="Dividend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Dividend">
      <a:fillStyleLst>
        <a:solidFill>
          <a:schemeClr val="phClr"/>
        </a:solidFill>
        <a:gradFill rotWithShape="1">
          <a:gsLst>
            <a:gs pos="0">
              <a:schemeClr val="phClr">
                <a:tint val="68000"/>
                <a:alpha val="90000"/>
                <a:lumMod val="100000"/>
              </a:schemeClr>
            </a:gs>
            <a:gs pos="100000">
              <a:schemeClr val="phClr">
                <a:tint val="90000"/>
                <a:lumMod val="95000"/>
              </a:schemeClr>
            </a:gs>
          </a:gsLst>
          <a:lin ang="5400000" scaled="1"/>
        </a:gradFill>
        <a:gradFill rotWithShape="1">
          <a:gsLst>
            <a:gs pos="0">
              <a:schemeClr val="phClr">
                <a:tint val="98000"/>
                <a:lumMod val="110000"/>
              </a:schemeClr>
            </a:gs>
            <a:gs pos="84000">
              <a:schemeClr val="phClr">
                <a:shade val="90000"/>
                <a:lumMod val="88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>
              <a:lumMod val="90000"/>
            </a:schemeClr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55000"/>
              </a:srgbClr>
            </a:outerShdw>
          </a:effectLst>
        </a:effectStyle>
        <a:effectStyle>
          <a:effectLst>
            <a:outerShdw blurRad="88900" dist="38100" dir="504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>
              <a:rot lat="0" lon="0" rev="1200000"/>
            </a:lightRig>
          </a:scene3d>
          <a:sp3d>
            <a:bevelT w="38100" h="508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88000">
              <a:schemeClr val="phClr">
                <a:shade val="94000"/>
                <a:satMod val="110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8000"/>
                <a:satMod val="110000"/>
                <a:lumMod val="8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ividend" id="{9697A71B-4AB7-4A1A-BD5B-BB2D22835B57}" vid="{C21699FF-00E4-43C8-BBCC-D7E5536C3717}"/>
    </a:ext>
  </a:extLst>
</a:theme>
</file>

<file path=ppt/theme/theme2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Dividende</Template>
  <TotalTime>101</TotalTime>
  <Words>84</Words>
  <Application>Microsoft Macintosh PowerPoint</Application>
  <PresentationFormat>Grand écran</PresentationFormat>
  <Paragraphs>12</Paragraphs>
  <Slides>3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4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3</vt:i4>
      </vt:variant>
    </vt:vector>
  </HeadingPairs>
  <TitlesOfParts>
    <vt:vector size="8" baseType="lpstr">
      <vt:lpstr>Aptos</vt:lpstr>
      <vt:lpstr>Gill Sans MT</vt:lpstr>
      <vt:lpstr>Helvetica</vt:lpstr>
      <vt:lpstr>Wingdings 2</vt:lpstr>
      <vt:lpstr>Dividende</vt:lpstr>
      <vt:lpstr>Oral portefolio</vt:lpstr>
      <vt:lpstr>Compétence Concevoir  Réaliser un prototype pour des solutions techniques matériel et/ou logiciel</vt:lpstr>
      <vt:lpstr>Compétence Vérifier  Identifier un disfonctionnement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Mateis Ragon</dc:creator>
  <cp:lastModifiedBy>Mateis Ragon</cp:lastModifiedBy>
  <cp:revision>1</cp:revision>
  <dcterms:created xsi:type="dcterms:W3CDTF">2025-01-16T09:00:11Z</dcterms:created>
  <dcterms:modified xsi:type="dcterms:W3CDTF">2025-01-16T10:41:53Z</dcterms:modified>
</cp:coreProperties>
</file>

<file path=docProps/thumbnail.jpeg>
</file>